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73" r:id="rId5"/>
    <p:sldId id="274" r:id="rId6"/>
    <p:sldId id="279" r:id="rId7"/>
    <p:sldId id="275" r:id="rId8"/>
    <p:sldId id="276" r:id="rId9"/>
    <p:sldId id="277" r:id="rId10"/>
    <p:sldId id="266" r:id="rId11"/>
    <p:sldId id="267" r:id="rId12"/>
    <p:sldId id="268" r:id="rId13"/>
    <p:sldId id="269" r:id="rId14"/>
    <p:sldId id="270" r:id="rId15"/>
    <p:sldId id="271" r:id="rId16"/>
    <p:sldId id="272" r:id="rId17"/>
    <p:sldId id="27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269AC6-E9C5-42F1-BB6B-3BDFB3859600}" v="17" dt="2022-10-04T18:58:39.4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3" d="100"/>
          <a:sy n="83" d="100"/>
        </p:scale>
        <p:origin x="45" y="55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10/4/2022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10/4/2022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10/4/2022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EA1FA8-3477-9E44-0D26-BF532C8544D6}"/>
              </a:ext>
            </a:extLst>
          </p:cNvPr>
          <p:cNvPicPr>
            <a:picLocks noChangeAspect="1"/>
          </p:cNvPicPr>
          <p:nvPr/>
        </p:nvPicPr>
        <p:blipFill rotWithShape="1">
          <a:blip r:embed="rId2"/>
          <a:srcRect t="3067" b="6933"/>
          <a:stretch/>
        </p:blipFill>
        <p:spPr>
          <a:xfrm>
            <a:off x="20" y="10"/>
            <a:ext cx="12191980" cy="6857990"/>
          </a:xfrm>
          <a:prstGeom prst="rect">
            <a:avLst/>
          </a:prstGeom>
          <a:ln>
            <a:noFill/>
          </a:ln>
          <a:effectLst/>
        </p:spPr>
      </p:pic>
      <p:sp>
        <p:nvSpPr>
          <p:cNvPr id="25" name="Freeform 6">
            <a:extLst>
              <a:ext uri="{FF2B5EF4-FFF2-40B4-BE49-F238E27FC236}">
                <a16:creationId xmlns:a16="http://schemas.microsoft.com/office/drawing/2014/main" id="{1003852C-CA3A-4254-ABB6-2290D306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useBgFill="1">
        <p:nvSpPr>
          <p:cNvPr id="27" name="Rectangle 26">
            <a:extLst>
              <a:ext uri="{FF2B5EF4-FFF2-40B4-BE49-F238E27FC236}">
                <a16:creationId xmlns:a16="http://schemas.microsoft.com/office/drawing/2014/main" id="{2F11CF96-B71B-4294-A1EF-00CE7388D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6200" y="1301750"/>
            <a:ext cx="3213100" cy="4032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82C3B-C4BF-560B-A7B6-8ABB68DB6B96}"/>
              </a:ext>
            </a:extLst>
          </p:cNvPr>
          <p:cNvSpPr>
            <a:spLocks noGrp="1"/>
          </p:cNvSpPr>
          <p:nvPr>
            <p:ph type="ctrTitle"/>
          </p:nvPr>
        </p:nvSpPr>
        <p:spPr>
          <a:xfrm>
            <a:off x="1603441" y="1649691"/>
            <a:ext cx="2698619" cy="2236989"/>
          </a:xfrm>
        </p:spPr>
        <p:txBody>
          <a:bodyPr>
            <a:normAutofit/>
          </a:bodyPr>
          <a:lstStyle/>
          <a:p>
            <a:r>
              <a:rPr lang="en-US" sz="4400">
                <a:latin typeface="Agency FB" panose="020B0503020202020204" pitchFamily="34" charset="0"/>
              </a:rPr>
              <a:t>Stellar life cycle</a:t>
            </a:r>
          </a:p>
        </p:txBody>
      </p:sp>
      <p:sp>
        <p:nvSpPr>
          <p:cNvPr id="3" name="Subtitle 2">
            <a:extLst>
              <a:ext uri="{FF2B5EF4-FFF2-40B4-BE49-F238E27FC236}">
                <a16:creationId xmlns:a16="http://schemas.microsoft.com/office/drawing/2014/main" id="{262C9766-5164-E66E-E135-27D6E9AC155E}"/>
              </a:ext>
            </a:extLst>
          </p:cNvPr>
          <p:cNvSpPr>
            <a:spLocks noGrp="1"/>
          </p:cNvSpPr>
          <p:nvPr>
            <p:ph type="subTitle" idx="1"/>
          </p:nvPr>
        </p:nvSpPr>
        <p:spPr>
          <a:xfrm>
            <a:off x="1603441" y="3956279"/>
            <a:ext cx="2698619" cy="1086237"/>
          </a:xfrm>
        </p:spPr>
        <p:txBody>
          <a:bodyPr>
            <a:normAutofit/>
          </a:bodyPr>
          <a:lstStyle/>
          <a:p>
            <a:pPr>
              <a:lnSpc>
                <a:spcPct val="102000"/>
              </a:lnSpc>
              <a:spcAft>
                <a:spcPts val="600"/>
              </a:spcAft>
            </a:pPr>
            <a:r>
              <a:rPr lang="en-US" sz="1800" dirty="0"/>
              <a:t>Created by Aida and Negar</a:t>
            </a:r>
          </a:p>
          <a:p>
            <a:pPr>
              <a:lnSpc>
                <a:spcPct val="102000"/>
              </a:lnSpc>
              <a:spcAft>
                <a:spcPts val="600"/>
              </a:spcAft>
            </a:pPr>
            <a:r>
              <a:rPr lang="en-US" sz="1600" dirty="0"/>
              <a:t>Power point : Negar</a:t>
            </a:r>
          </a:p>
        </p:txBody>
      </p:sp>
    </p:spTree>
    <p:extLst>
      <p:ext uri="{BB962C8B-B14F-4D97-AF65-F5344CB8AC3E}">
        <p14:creationId xmlns:p14="http://schemas.microsoft.com/office/powerpoint/2010/main" val="17352785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825698-4991-E175-978B-A975D8A6BBC4}"/>
              </a:ext>
            </a:extLst>
          </p:cNvPr>
          <p:cNvPicPr>
            <a:picLocks noChangeAspect="1"/>
          </p:cNvPicPr>
          <p:nvPr/>
        </p:nvPicPr>
        <p:blipFill rotWithShape="1">
          <a:blip r:embed="rId2"/>
          <a:srcRect t="10463" b="6204"/>
          <a:stretch/>
        </p:blipFill>
        <p:spPr>
          <a:xfrm>
            <a:off x="20" y="-1"/>
            <a:ext cx="12191980" cy="6858000"/>
          </a:xfrm>
          <a:prstGeom prst="rect">
            <a:avLst/>
          </a:prstGeom>
        </p:spPr>
      </p:pic>
      <p:sp>
        <p:nvSpPr>
          <p:cNvPr id="10" name="Rectangle 9">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2" name="Title 1">
            <a:extLst>
              <a:ext uri="{FF2B5EF4-FFF2-40B4-BE49-F238E27FC236}">
                <a16:creationId xmlns:a16="http://schemas.microsoft.com/office/drawing/2014/main" id="{2D4452F9-B803-1053-0B3C-5D67B6C198A4}"/>
              </a:ext>
            </a:extLst>
          </p:cNvPr>
          <p:cNvSpPr>
            <a:spLocks noGrp="1"/>
          </p:cNvSpPr>
          <p:nvPr>
            <p:ph type="title"/>
          </p:nvPr>
        </p:nvSpPr>
        <p:spPr>
          <a:xfrm>
            <a:off x="1627863" y="1995795"/>
            <a:ext cx="4891887" cy="1025935"/>
          </a:xfrm>
        </p:spPr>
        <p:txBody>
          <a:bodyPr anchor="ctr">
            <a:normAutofit/>
          </a:bodyPr>
          <a:lstStyle/>
          <a:p>
            <a:r>
              <a:rPr lang="en-US" sz="4000" dirty="0">
                <a:latin typeface="Agency FB" panose="020B0503020202020204" pitchFamily="34" charset="0"/>
              </a:rPr>
              <a:t>Step Two: Neutron Stars</a:t>
            </a:r>
          </a:p>
        </p:txBody>
      </p:sp>
      <p:sp>
        <p:nvSpPr>
          <p:cNvPr id="3" name="Content Placeholder 2">
            <a:extLst>
              <a:ext uri="{FF2B5EF4-FFF2-40B4-BE49-F238E27FC236}">
                <a16:creationId xmlns:a16="http://schemas.microsoft.com/office/drawing/2014/main" id="{BBE8EEA4-7AA6-94BA-E657-598B24F1F19B}"/>
              </a:ext>
            </a:extLst>
          </p:cNvPr>
          <p:cNvSpPr>
            <a:spLocks noGrp="1"/>
          </p:cNvSpPr>
          <p:nvPr>
            <p:ph idx="1"/>
          </p:nvPr>
        </p:nvSpPr>
        <p:spPr>
          <a:xfrm>
            <a:off x="1627863" y="3211287"/>
            <a:ext cx="5149983" cy="2068284"/>
          </a:xfrm>
        </p:spPr>
        <p:txBody>
          <a:bodyPr>
            <a:noAutofit/>
          </a:bodyPr>
          <a:lstStyle/>
          <a:p>
            <a:r>
              <a:rPr lang="en-US" sz="2400" dirty="0"/>
              <a:t>A neutron star is the collapsed core of a massive supergiant star, which had a total mass of between 10 and 25 solar masses, possibly more if the star was especially metal-rich</a:t>
            </a:r>
          </a:p>
        </p:txBody>
      </p:sp>
    </p:spTree>
    <p:extLst>
      <p:ext uri="{BB962C8B-B14F-4D97-AF65-F5344CB8AC3E}">
        <p14:creationId xmlns:p14="http://schemas.microsoft.com/office/powerpoint/2010/main" val="2692436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3CA03-35D5-49B9-8E23-79DB34FED790}"/>
              </a:ext>
            </a:extLst>
          </p:cNvPr>
          <p:cNvSpPr>
            <a:spLocks noGrp="1"/>
          </p:cNvSpPr>
          <p:nvPr>
            <p:ph type="title"/>
          </p:nvPr>
        </p:nvSpPr>
        <p:spPr>
          <a:xfrm>
            <a:off x="8140886" y="722671"/>
            <a:ext cx="3656419" cy="1485900"/>
          </a:xfrm>
        </p:spPr>
        <p:txBody>
          <a:bodyPr>
            <a:normAutofit/>
          </a:bodyPr>
          <a:lstStyle/>
          <a:p>
            <a:r>
              <a:rPr lang="en-US" sz="3400" dirty="0">
                <a:latin typeface="Agency FB" panose="020B0503020202020204" pitchFamily="34" charset="0"/>
              </a:rPr>
              <a:t>Instant Death on a Neutron Star</a:t>
            </a:r>
            <a:br>
              <a:rPr lang="en-US" sz="3400" dirty="0">
                <a:latin typeface="Agency FB" panose="020B0503020202020204" pitchFamily="34" charset="0"/>
              </a:rPr>
            </a:br>
            <a:endParaRPr lang="en-US" sz="3400" dirty="0">
              <a:latin typeface="Agency FB" panose="020B0503020202020204" pitchFamily="34" charset="0"/>
            </a:endParaRPr>
          </a:p>
        </p:txBody>
      </p:sp>
      <p:sp>
        <p:nvSpPr>
          <p:cNvPr id="26" name="Rectangle 2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1C0ACD6E-BDFA-B522-1629-D9E03D1423D4}"/>
              </a:ext>
            </a:extLst>
          </p:cNvPr>
          <p:cNvPicPr>
            <a:picLocks noChangeAspect="1"/>
          </p:cNvPicPr>
          <p:nvPr/>
        </p:nvPicPr>
        <p:blipFill>
          <a:blip r:embed="rId2"/>
          <a:stretch>
            <a:fillRect/>
          </a:stretch>
        </p:blipFill>
        <p:spPr>
          <a:xfrm>
            <a:off x="235975" y="1413972"/>
            <a:ext cx="7502066" cy="4219912"/>
          </a:xfrm>
          <a:prstGeom prst="rect">
            <a:avLst/>
          </a:prstGeom>
        </p:spPr>
      </p:pic>
      <p:sp>
        <p:nvSpPr>
          <p:cNvPr id="3" name="Content Placeholder 2">
            <a:extLst>
              <a:ext uri="{FF2B5EF4-FFF2-40B4-BE49-F238E27FC236}">
                <a16:creationId xmlns:a16="http://schemas.microsoft.com/office/drawing/2014/main" id="{2F11036C-30A2-36CA-FB0E-5ABB21B75FC8}"/>
              </a:ext>
            </a:extLst>
          </p:cNvPr>
          <p:cNvSpPr>
            <a:spLocks noGrp="1"/>
          </p:cNvSpPr>
          <p:nvPr>
            <p:ph idx="1"/>
          </p:nvPr>
        </p:nvSpPr>
        <p:spPr>
          <a:xfrm>
            <a:off x="7980161" y="2271251"/>
            <a:ext cx="3656419" cy="3581400"/>
          </a:xfrm>
        </p:spPr>
        <p:txBody>
          <a:bodyPr>
            <a:normAutofit/>
          </a:bodyPr>
          <a:lstStyle/>
          <a:p>
            <a:r>
              <a:rPr lang="en-US" sz="2400" dirty="0"/>
              <a:t>Neutron stars have enormous gravity, which would cause a living creature to be crushed out of existence in a fraction of a second</a:t>
            </a:r>
          </a:p>
        </p:txBody>
      </p:sp>
    </p:spTree>
    <p:extLst>
      <p:ext uri="{BB962C8B-B14F-4D97-AF65-F5344CB8AC3E}">
        <p14:creationId xmlns:p14="http://schemas.microsoft.com/office/powerpoint/2010/main" val="549985547"/>
      </p:ext>
    </p:extLst>
  </p:cSld>
  <p:clrMapOvr>
    <a:overrideClrMapping bg1="dk1" tx1="lt1" bg2="dk2" tx2="lt2" accent1="accent1" accent2="accent2" accent3="accent3" accent4="accent4" accent5="accent5" accent6="accent6" hlink="hlink" folHlink="folHlink"/>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0689-6CC7-5DBB-4C95-556552FA10FC}"/>
              </a:ext>
            </a:extLst>
          </p:cNvPr>
          <p:cNvSpPr>
            <a:spLocks noGrp="1"/>
          </p:cNvSpPr>
          <p:nvPr>
            <p:ph type="title"/>
          </p:nvPr>
        </p:nvSpPr>
        <p:spPr>
          <a:xfrm>
            <a:off x="7749543" y="685800"/>
            <a:ext cx="4328158" cy="1485900"/>
          </a:xfrm>
        </p:spPr>
        <p:txBody>
          <a:bodyPr>
            <a:normAutofit/>
          </a:bodyPr>
          <a:lstStyle/>
          <a:p>
            <a:r>
              <a:rPr lang="en-US" dirty="0">
                <a:latin typeface="Agency FB" panose="020B0503020202020204" pitchFamily="34" charset="0"/>
              </a:rPr>
              <a:t>Step Three: Stellar Black Holes</a:t>
            </a:r>
          </a:p>
        </p:txBody>
      </p:sp>
      <p:sp>
        <p:nvSpPr>
          <p:cNvPr id="14" name="Rectangle 9">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AF00DA27-019E-D76C-882F-EBA8867600BB}"/>
              </a:ext>
            </a:extLst>
          </p:cNvPr>
          <p:cNvPicPr>
            <a:picLocks noChangeAspect="1"/>
          </p:cNvPicPr>
          <p:nvPr/>
        </p:nvPicPr>
        <p:blipFill>
          <a:blip r:embed="rId2"/>
          <a:stretch>
            <a:fillRect/>
          </a:stretch>
        </p:blipFill>
        <p:spPr>
          <a:xfrm>
            <a:off x="1023561" y="1525665"/>
            <a:ext cx="6517065" cy="3486629"/>
          </a:xfrm>
          <a:prstGeom prst="rect">
            <a:avLst/>
          </a:prstGeom>
        </p:spPr>
      </p:pic>
      <p:sp>
        <p:nvSpPr>
          <p:cNvPr id="3" name="Content Placeholder 2">
            <a:extLst>
              <a:ext uri="{FF2B5EF4-FFF2-40B4-BE49-F238E27FC236}">
                <a16:creationId xmlns:a16="http://schemas.microsoft.com/office/drawing/2014/main" id="{ED4804E8-6127-2683-A9F5-D9E799974B3A}"/>
              </a:ext>
            </a:extLst>
          </p:cNvPr>
          <p:cNvSpPr>
            <a:spLocks noGrp="1"/>
          </p:cNvSpPr>
          <p:nvPr>
            <p:ph idx="1"/>
          </p:nvPr>
        </p:nvSpPr>
        <p:spPr>
          <a:xfrm>
            <a:off x="7680960" y="2270760"/>
            <a:ext cx="4328159" cy="3581400"/>
          </a:xfrm>
        </p:spPr>
        <p:txBody>
          <a:bodyPr>
            <a:noAutofit/>
          </a:bodyPr>
          <a:lstStyle/>
          <a:p>
            <a:r>
              <a:rPr lang="en-US" dirty="0"/>
              <a:t>A stellar black hole forms from the collapse of a star having more than eight times the mass of the Sun. So powerful is the force of the inrushing matter that it bypasses both the white dwarf and neutron star stages and compresses that matter into an even denser state. In fact, the matter keeps on falling down the star's gravity well in a sort of </a:t>
            </a:r>
            <a:r>
              <a:rPr lang="en-US" dirty="0" err="1"/>
              <a:t>neverending</a:t>
            </a:r>
            <a:r>
              <a:rPr lang="en-US" dirty="0"/>
              <a:t> death spiral. This is because the gravity well of a black hole is like a bottomless pit, from which nothing can escape.</a:t>
            </a:r>
          </a:p>
        </p:txBody>
      </p:sp>
    </p:spTree>
    <p:extLst>
      <p:ext uri="{BB962C8B-B14F-4D97-AF65-F5344CB8AC3E}">
        <p14:creationId xmlns:p14="http://schemas.microsoft.com/office/powerpoint/2010/main" val="1193161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D78102-82B0-609E-82A3-23913947F1B8}"/>
              </a:ext>
            </a:extLst>
          </p:cNvPr>
          <p:cNvPicPr>
            <a:picLocks noChangeAspect="1"/>
          </p:cNvPicPr>
          <p:nvPr/>
        </p:nvPicPr>
        <p:blipFill>
          <a:blip r:embed="rId2"/>
          <a:stretch>
            <a:fillRect/>
          </a:stretch>
        </p:blipFill>
        <p:spPr>
          <a:xfrm>
            <a:off x="0" y="64519"/>
            <a:ext cx="12192000" cy="6856781"/>
          </a:xfrm>
          <a:prstGeom prst="rect">
            <a:avLst/>
          </a:prstGeom>
        </p:spPr>
      </p:pic>
      <p:sp useBgFill="1">
        <p:nvSpPr>
          <p:cNvPr id="16" name="Rectangle 8">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BAA192-298F-30D8-A7A8-CAAB079D8690}"/>
              </a:ext>
            </a:extLst>
          </p:cNvPr>
          <p:cNvPicPr>
            <a:picLocks noChangeAspect="1"/>
          </p:cNvPicPr>
          <p:nvPr/>
        </p:nvPicPr>
        <p:blipFill rotWithShape="1">
          <a:blip r:embed="rId2">
            <a:alphaModFix amt="35000"/>
          </a:blip>
          <a:srcRect/>
          <a:stretch/>
        </p:blipFill>
        <p:spPr>
          <a:xfrm>
            <a:off x="0" y="609"/>
            <a:ext cx="12192000" cy="6856781"/>
          </a:xfrm>
          <a:prstGeom prst="rect">
            <a:avLst/>
          </a:prstGeom>
        </p:spPr>
      </p:pic>
      <p:sp>
        <p:nvSpPr>
          <p:cNvPr id="3" name="Content Placeholder 2">
            <a:extLst>
              <a:ext uri="{FF2B5EF4-FFF2-40B4-BE49-F238E27FC236}">
                <a16:creationId xmlns:a16="http://schemas.microsoft.com/office/drawing/2014/main" id="{3FDBA280-EE66-1853-9BD7-ACC0D939A429}"/>
              </a:ext>
            </a:extLst>
          </p:cNvPr>
          <p:cNvSpPr>
            <a:spLocks noGrp="1"/>
          </p:cNvSpPr>
          <p:nvPr>
            <p:ph idx="1"/>
          </p:nvPr>
        </p:nvSpPr>
        <p:spPr>
          <a:xfrm>
            <a:off x="882445" y="2285999"/>
            <a:ext cx="10427110" cy="2286000"/>
          </a:xfrm>
        </p:spPr>
        <p:txBody>
          <a:bodyPr>
            <a:normAutofit/>
          </a:bodyPr>
          <a:lstStyle/>
          <a:p>
            <a:r>
              <a:rPr lang="en-US" sz="2400" dirty="0"/>
              <a:t>Not surprisingly, this densest of superdense objects jams an extremely large amount of material into a very small volume of space. A stellar black hole is surprisingly small, therefore. One formed during the death of a star having eight solar masses would probably be only about the size of a small house. It is important to remember that most of the former star's original matter is still inside the black hole.</a:t>
            </a:r>
          </a:p>
        </p:txBody>
      </p:sp>
    </p:spTree>
    <p:extLst>
      <p:ext uri="{BB962C8B-B14F-4D97-AF65-F5344CB8AC3E}">
        <p14:creationId xmlns:p14="http://schemas.microsoft.com/office/powerpoint/2010/main" val="29739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pic>
        <p:nvPicPr>
          <p:cNvPr id="5" name="Picture 4">
            <a:extLst>
              <a:ext uri="{FF2B5EF4-FFF2-40B4-BE49-F238E27FC236}">
                <a16:creationId xmlns:a16="http://schemas.microsoft.com/office/drawing/2014/main" id="{6612AEB9-B710-B80B-F4F2-E0E02A6F4A90}"/>
              </a:ext>
            </a:extLst>
          </p:cNvPr>
          <p:cNvPicPr>
            <a:picLocks noChangeAspect="1"/>
          </p:cNvPicPr>
          <p:nvPr/>
        </p:nvPicPr>
        <p:blipFill rotWithShape="1">
          <a:blip r:embed="rId2"/>
          <a:srcRect t="22173" b="19975"/>
          <a:stretch/>
        </p:blipFill>
        <p:spPr>
          <a:xfrm>
            <a:off x="20" y="10"/>
            <a:ext cx="12191980" cy="6859300"/>
          </a:xfrm>
          <a:prstGeom prst="rect">
            <a:avLst/>
          </a:prstGeom>
        </p:spPr>
      </p:pic>
      <p:sp>
        <p:nvSpPr>
          <p:cNvPr id="14" name="Rectangle 13">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8"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30AEB317-7302-1EF8-23D1-FE48496899C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a:solidFill>
                  <a:schemeClr val="bg2"/>
                </a:solidFill>
              </a:rPr>
              <a:t>Thanks for your attention</a:t>
            </a:r>
          </a:p>
        </p:txBody>
      </p:sp>
    </p:spTree>
    <p:extLst>
      <p:ext uri="{BB962C8B-B14F-4D97-AF65-F5344CB8AC3E}">
        <p14:creationId xmlns:p14="http://schemas.microsoft.com/office/powerpoint/2010/main" val="78586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148699-C4C9-C266-7741-37661FF5FA80}"/>
              </a:ext>
            </a:extLst>
          </p:cNvPr>
          <p:cNvPicPr>
            <a:picLocks noChangeAspect="1"/>
          </p:cNvPicPr>
          <p:nvPr/>
        </p:nvPicPr>
        <p:blipFill rotWithShape="1">
          <a:blip r:embed="rId2"/>
          <a:srcRect/>
          <a:stretch/>
        </p:blipFill>
        <p:spPr>
          <a:xfrm>
            <a:off x="51620" y="0"/>
            <a:ext cx="12192000" cy="6857999"/>
          </a:xfrm>
          <a:prstGeom prst="rect">
            <a:avLst/>
          </a:prstGeom>
        </p:spPr>
      </p:pic>
      <p:sp>
        <p:nvSpPr>
          <p:cNvPr id="9" name="Rectangle 8">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3" name="Content Placeholder 2">
            <a:extLst>
              <a:ext uri="{FF2B5EF4-FFF2-40B4-BE49-F238E27FC236}">
                <a16:creationId xmlns:a16="http://schemas.microsoft.com/office/drawing/2014/main" id="{6D27D76E-31D6-7681-C706-FA303E2C4BD3}"/>
              </a:ext>
            </a:extLst>
          </p:cNvPr>
          <p:cNvSpPr>
            <a:spLocks noGrp="1"/>
          </p:cNvSpPr>
          <p:nvPr>
            <p:ph idx="1"/>
          </p:nvPr>
        </p:nvSpPr>
        <p:spPr>
          <a:xfrm>
            <a:off x="1885958" y="2666234"/>
            <a:ext cx="4891887" cy="2068284"/>
          </a:xfrm>
        </p:spPr>
        <p:txBody>
          <a:bodyPr>
            <a:normAutofit/>
          </a:bodyPr>
          <a:lstStyle/>
          <a:p>
            <a:r>
              <a:rPr lang="en-US" sz="2400" dirty="0"/>
              <a:t>Have you ever paid attention to stars? And have you asked how stars are formed and how long do they live?</a:t>
            </a:r>
          </a:p>
        </p:txBody>
      </p:sp>
    </p:spTree>
    <p:extLst>
      <p:ext uri="{BB962C8B-B14F-4D97-AF65-F5344CB8AC3E}">
        <p14:creationId xmlns:p14="http://schemas.microsoft.com/office/powerpoint/2010/main" val="3110570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06727E1-F136-0130-40E4-A01B98E15D4E}"/>
              </a:ext>
            </a:extLst>
          </p:cNvPr>
          <p:cNvPicPr>
            <a:picLocks noChangeAspect="1"/>
          </p:cNvPicPr>
          <p:nvPr/>
        </p:nvPicPr>
        <p:blipFill rotWithShape="1">
          <a:blip r:embed="rId2">
            <a:alphaModFix amt="35000"/>
          </a:blip>
          <a:srcRect l="18723" r="3944" b="1"/>
          <a:stretch/>
        </p:blipFill>
        <p:spPr>
          <a:xfrm>
            <a:off x="-1" y="10"/>
            <a:ext cx="12192001" cy="6857990"/>
          </a:xfrm>
          <a:prstGeom prst="rect">
            <a:avLst/>
          </a:prstGeom>
        </p:spPr>
      </p:pic>
      <p:sp>
        <p:nvSpPr>
          <p:cNvPr id="2" name="Title 1">
            <a:extLst>
              <a:ext uri="{FF2B5EF4-FFF2-40B4-BE49-F238E27FC236}">
                <a16:creationId xmlns:a16="http://schemas.microsoft.com/office/drawing/2014/main" id="{2DFC3FAC-A043-6C16-30D9-BF7F4C4B02A0}"/>
              </a:ext>
            </a:extLst>
          </p:cNvPr>
          <p:cNvSpPr>
            <a:spLocks noGrp="1"/>
          </p:cNvSpPr>
          <p:nvPr>
            <p:ph type="title"/>
          </p:nvPr>
        </p:nvSpPr>
        <p:spPr>
          <a:xfrm>
            <a:off x="1371600" y="685800"/>
            <a:ext cx="9601200" cy="1485900"/>
          </a:xfrm>
        </p:spPr>
        <p:txBody>
          <a:bodyPr>
            <a:normAutofit/>
          </a:bodyPr>
          <a:lstStyle/>
          <a:p>
            <a:r>
              <a:rPr lang="en-US" dirty="0">
                <a:latin typeface="Agency FB" panose="020B0503020202020204" pitchFamily="34" charset="0"/>
              </a:rPr>
              <a:t>What are stars?</a:t>
            </a:r>
            <a:br>
              <a:rPr lang="en-US" dirty="0"/>
            </a:br>
            <a:endParaRPr lang="en-US" dirty="0"/>
          </a:p>
        </p:txBody>
      </p:sp>
      <p:sp>
        <p:nvSpPr>
          <p:cNvPr id="3" name="Content Placeholder 2">
            <a:extLst>
              <a:ext uri="{FF2B5EF4-FFF2-40B4-BE49-F238E27FC236}">
                <a16:creationId xmlns:a16="http://schemas.microsoft.com/office/drawing/2014/main" id="{F048EC62-0F0F-CCCB-7CB0-405A4C204CAC}"/>
              </a:ext>
            </a:extLst>
          </p:cNvPr>
          <p:cNvSpPr>
            <a:spLocks noGrp="1"/>
          </p:cNvSpPr>
          <p:nvPr>
            <p:ph idx="1"/>
          </p:nvPr>
        </p:nvSpPr>
        <p:spPr>
          <a:xfrm>
            <a:off x="1371600" y="2286000"/>
            <a:ext cx="9601200" cy="3581400"/>
          </a:xfrm>
        </p:spPr>
        <p:txBody>
          <a:bodyPr>
            <a:normAutofit/>
          </a:bodyPr>
          <a:lstStyle/>
          <a:p>
            <a:endParaRPr lang="en-US" sz="1700" dirty="0"/>
          </a:p>
          <a:p>
            <a:r>
              <a:rPr lang="en-US" sz="1700" dirty="0"/>
              <a:t>stars are large balls of hot gas.</a:t>
            </a:r>
          </a:p>
          <a:p>
            <a:endParaRPr lang="en-US" sz="1700" dirty="0"/>
          </a:p>
          <a:p>
            <a:r>
              <a:rPr lang="en-US" sz="1700" dirty="0"/>
              <a:t>They look small because they are a long way away. But in fact many are bigger and brighter than the sun.</a:t>
            </a:r>
          </a:p>
          <a:p>
            <a:endParaRPr lang="en-US" sz="1700" dirty="0"/>
          </a:p>
          <a:p>
            <a:r>
              <a:rPr lang="en-US" sz="1700" dirty="0"/>
              <a:t>The heat of the star is made in the center by nuclear fusion reactions</a:t>
            </a:r>
          </a:p>
          <a:p>
            <a:endParaRPr lang="en-US" sz="1700" dirty="0"/>
          </a:p>
          <a:p>
            <a:r>
              <a:rPr lang="en-US" sz="1700" dirty="0"/>
              <a:t>There are lots of different colors and sizes of star</a:t>
            </a:r>
          </a:p>
        </p:txBody>
      </p:sp>
    </p:spTree>
    <p:extLst>
      <p:ext uri="{BB962C8B-B14F-4D97-AF65-F5344CB8AC3E}">
        <p14:creationId xmlns:p14="http://schemas.microsoft.com/office/powerpoint/2010/main" val="45703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7"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8"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0" name="Rectangle 39">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5DBDD32-A0B4-28CE-B71E-44468A0A4C85}"/>
              </a:ext>
            </a:extLst>
          </p:cNvPr>
          <p:cNvPicPr>
            <a:picLocks noChangeAspect="1"/>
          </p:cNvPicPr>
          <p:nvPr/>
        </p:nvPicPr>
        <p:blipFill rotWithShape="1">
          <a:blip r:embed="rId2"/>
          <a:srcRect t="7408" b="11657"/>
          <a:stretch/>
        </p:blipFill>
        <p:spPr>
          <a:xfrm>
            <a:off x="20" y="10"/>
            <a:ext cx="12191980" cy="6859300"/>
          </a:xfrm>
          <a:prstGeom prst="rect">
            <a:avLst/>
          </a:prstGeom>
        </p:spPr>
      </p:pic>
      <p:sp>
        <p:nvSpPr>
          <p:cNvPr id="42" name="Rectangle 41">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0521D-F400-A26D-137B-E36B98178CCA}"/>
              </a:ext>
            </a:extLst>
          </p:cNvPr>
          <p:cNvSpPr>
            <a:spLocks noGrp="1"/>
          </p:cNvSpPr>
          <p:nvPr>
            <p:ph type="title"/>
          </p:nvPr>
        </p:nvSpPr>
        <p:spPr>
          <a:xfrm>
            <a:off x="6351453" y="4609838"/>
            <a:ext cx="5268177" cy="1086237"/>
          </a:xfrm>
        </p:spPr>
        <p:txBody>
          <a:bodyPr vert="horz" lIns="91440" tIns="45720" rIns="91440" bIns="45720" rtlCol="0" anchor="b">
            <a:normAutofit fontScale="90000"/>
          </a:bodyPr>
          <a:lstStyle/>
          <a:p>
            <a:r>
              <a:rPr lang="en-US" sz="8800" cap="all" dirty="0">
                <a:solidFill>
                  <a:srgbClr val="FFFFFF"/>
                </a:solidFill>
                <a:latin typeface="Agency FB" panose="020B0503020202020204" pitchFamily="34" charset="0"/>
              </a:rPr>
              <a:t>BIRTH</a:t>
            </a:r>
          </a:p>
        </p:txBody>
      </p:sp>
      <p:sp>
        <p:nvSpPr>
          <p:cNvPr id="44" name="Freeform: Shape 43">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341948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6B5AB04-33CE-2073-6E46-30E9619416FE}"/>
              </a:ext>
            </a:extLst>
          </p:cNvPr>
          <p:cNvPicPr>
            <a:picLocks noChangeAspect="1"/>
          </p:cNvPicPr>
          <p:nvPr/>
        </p:nvPicPr>
        <p:blipFill>
          <a:blip r:embed="rId2"/>
          <a:stretch>
            <a:fillRect/>
          </a:stretch>
        </p:blipFill>
        <p:spPr>
          <a:xfrm>
            <a:off x="1061245" y="640080"/>
            <a:ext cx="6046439" cy="5577840"/>
          </a:xfrm>
          <a:prstGeom prst="rect">
            <a:avLst/>
          </a:prstGeom>
        </p:spPr>
      </p:pic>
      <p:sp>
        <p:nvSpPr>
          <p:cNvPr id="3" name="Content Placeholder 2">
            <a:extLst>
              <a:ext uri="{FF2B5EF4-FFF2-40B4-BE49-F238E27FC236}">
                <a16:creationId xmlns:a16="http://schemas.microsoft.com/office/drawing/2014/main" id="{4AEAE20F-55E0-13E7-6BBC-557F3540B1BA}"/>
              </a:ext>
            </a:extLst>
          </p:cNvPr>
          <p:cNvSpPr>
            <a:spLocks noGrp="1"/>
          </p:cNvSpPr>
          <p:nvPr>
            <p:ph idx="1"/>
          </p:nvPr>
        </p:nvSpPr>
        <p:spPr>
          <a:xfrm>
            <a:off x="7983434" y="1268361"/>
            <a:ext cx="3992256" cy="3931920"/>
          </a:xfrm>
        </p:spPr>
        <p:txBody>
          <a:bodyPr>
            <a:noAutofit/>
          </a:bodyPr>
          <a:lstStyle/>
          <a:p>
            <a:r>
              <a:rPr lang="en-US" sz="2400" dirty="0"/>
              <a:t>We live in a relatively quiet district of a galaxy 100,000 light-years across that contains around 200 billion stars arranged in a disk beset with spiral arms. Astronomers think that a star begins to form as a dense cloud of gas in the arms of spiral galaxies</a:t>
            </a:r>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168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54AD9EA-7110-01A5-ABB5-D9BAA24B494A}"/>
              </a:ext>
            </a:extLst>
          </p:cNvPr>
          <p:cNvPicPr>
            <a:picLocks noChangeAspect="1"/>
          </p:cNvPicPr>
          <p:nvPr/>
        </p:nvPicPr>
        <p:blipFill rotWithShape="1">
          <a:blip r:embed="rId2">
            <a:alphaModFix amt="35000"/>
          </a:blip>
          <a:srcRect t="22179" b="19981"/>
          <a:stretch/>
        </p:blipFill>
        <p:spPr>
          <a:xfrm>
            <a:off x="-1" y="10"/>
            <a:ext cx="12192001" cy="6857990"/>
          </a:xfrm>
          <a:prstGeom prst="rect">
            <a:avLst/>
          </a:prstGeom>
        </p:spPr>
      </p:pic>
      <p:sp>
        <p:nvSpPr>
          <p:cNvPr id="3" name="Content Placeholder 2">
            <a:extLst>
              <a:ext uri="{FF2B5EF4-FFF2-40B4-BE49-F238E27FC236}">
                <a16:creationId xmlns:a16="http://schemas.microsoft.com/office/drawing/2014/main" id="{51D47826-57F2-6845-A855-CD5E045D8A0F}"/>
              </a:ext>
            </a:extLst>
          </p:cNvPr>
          <p:cNvSpPr>
            <a:spLocks noGrp="1"/>
          </p:cNvSpPr>
          <p:nvPr>
            <p:ph idx="1"/>
          </p:nvPr>
        </p:nvSpPr>
        <p:spPr>
          <a:xfrm>
            <a:off x="1295399" y="1578078"/>
            <a:ext cx="9601200" cy="3581400"/>
          </a:xfrm>
        </p:spPr>
        <p:txBody>
          <a:bodyPr>
            <a:normAutofit/>
          </a:bodyPr>
          <a:lstStyle/>
          <a:p>
            <a:r>
              <a:rPr lang="en-US" sz="2400" dirty="0"/>
              <a:t> Individual hydrogen atoms fall with increasing speed and energy toward the center of the cloud under the force of the star's gravity. The increase in energy heats the gas. When this process has continued for some millions of years, the temperature reaches about 20 million degrees Fahrenheit.</a:t>
            </a:r>
          </a:p>
          <a:p>
            <a:r>
              <a:rPr lang="en-US" sz="2400" dirty="0"/>
              <a:t> At this temperature, the hydrogen within the star ignites and burns in a continuing series of nuclear reactions. The onset of these reactions marks the birth of a star.</a:t>
            </a:r>
          </a:p>
        </p:txBody>
      </p:sp>
    </p:spTree>
    <p:extLst>
      <p:ext uri="{BB962C8B-B14F-4D97-AF65-F5344CB8AC3E}">
        <p14:creationId xmlns:p14="http://schemas.microsoft.com/office/powerpoint/2010/main" val="2680768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33E9E27-CA00-6E28-87FF-2E6E1B537323}"/>
              </a:ext>
            </a:extLst>
          </p:cNvPr>
          <p:cNvPicPr>
            <a:picLocks noChangeAspect="1"/>
          </p:cNvPicPr>
          <p:nvPr/>
        </p:nvPicPr>
        <p:blipFill rotWithShape="1">
          <a:blip r:embed="rId2"/>
          <a:srcRect/>
          <a:stretch/>
        </p:blipFill>
        <p:spPr>
          <a:xfrm>
            <a:off x="42014" y="0"/>
            <a:ext cx="12191980" cy="6859300"/>
          </a:xfrm>
          <a:prstGeom prst="rect">
            <a:avLst/>
          </a:prstGeom>
        </p:spPr>
      </p:pic>
      <p:sp>
        <p:nvSpPr>
          <p:cNvPr id="85" name="Rectangle 80">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303879" y="4643669"/>
            <a:ext cx="5268177" cy="1086237"/>
          </a:xfrm>
        </p:spPr>
        <p:txBody>
          <a:bodyPr>
            <a:noAutofit/>
          </a:bodyPr>
          <a:lstStyle/>
          <a:p>
            <a:pPr algn="l"/>
            <a:r>
              <a:rPr lang="en-US" sz="8800" dirty="0">
                <a:solidFill>
                  <a:srgbClr val="FFFFFF"/>
                </a:solidFill>
                <a:latin typeface="Agency FB" panose="020B0503020202020204" pitchFamily="34" charset="0"/>
              </a:rPr>
              <a:t>Death</a:t>
            </a:r>
            <a:r>
              <a:rPr lang="en-US" sz="8800" dirty="0">
                <a:solidFill>
                  <a:srgbClr val="FFFFFF"/>
                </a:solidFill>
              </a:rPr>
              <a:t> </a:t>
            </a:r>
          </a:p>
        </p:txBody>
      </p:sp>
      <p:sp>
        <p:nvSpPr>
          <p:cNvPr id="86" name="Freeform: Shape 82">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7455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D31219-9F7F-0F50-AD40-785DC43EAF1C}"/>
              </a:ext>
            </a:extLst>
          </p:cNvPr>
          <p:cNvPicPr>
            <a:picLocks noChangeAspect="1"/>
          </p:cNvPicPr>
          <p:nvPr/>
        </p:nvPicPr>
        <p:blipFill rotWithShape="1">
          <a:blip r:embed="rId2"/>
          <a:srcRect t="12854" b="12146"/>
          <a:stretch/>
        </p:blipFill>
        <p:spPr>
          <a:xfrm>
            <a:off x="20" y="-1"/>
            <a:ext cx="12191980" cy="6858000"/>
          </a:xfrm>
          <a:prstGeom prst="rect">
            <a:avLst/>
          </a:prstGeom>
        </p:spPr>
      </p:pic>
      <p:sp>
        <p:nvSpPr>
          <p:cNvPr id="16" name="Rectangle 15">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8" name="TextBox 7">
            <a:extLst>
              <a:ext uri="{FF2B5EF4-FFF2-40B4-BE49-F238E27FC236}">
                <a16:creationId xmlns:a16="http://schemas.microsoft.com/office/drawing/2014/main" id="{FFCFBF35-6797-A1C6-2704-1490A3D55CF7}"/>
              </a:ext>
            </a:extLst>
          </p:cNvPr>
          <p:cNvSpPr txBox="1"/>
          <p:nvPr/>
        </p:nvSpPr>
        <p:spPr>
          <a:xfrm>
            <a:off x="1860024" y="1755172"/>
            <a:ext cx="4891887" cy="1025935"/>
          </a:xfrm>
          <a:prstGeom prst="rect">
            <a:avLst/>
          </a:prstGeom>
        </p:spPr>
        <p:txBody>
          <a:bodyPr vert="horz" lIns="91440" tIns="45720" rIns="91440" bIns="45720" rtlCol="0" anchor="ctr">
            <a:normAutofit/>
          </a:bodyPr>
          <a:lstStyle/>
          <a:p>
            <a:pPr defTabSz="914400">
              <a:lnSpc>
                <a:spcPct val="89000"/>
              </a:lnSpc>
              <a:spcBef>
                <a:spcPct val="0"/>
              </a:spcBef>
              <a:spcAft>
                <a:spcPts val="600"/>
              </a:spcAft>
            </a:pPr>
            <a:r>
              <a:rPr lang="en-US" sz="3600" dirty="0">
                <a:solidFill>
                  <a:schemeClr val="tx2"/>
                </a:solidFill>
                <a:latin typeface="Agency FB" panose="020B0503020202020204" pitchFamily="34" charset="0"/>
                <a:ea typeface="+mj-ea"/>
                <a:cs typeface="+mj-cs"/>
              </a:rPr>
              <a:t>Step One: White Dwarfs</a:t>
            </a:r>
          </a:p>
        </p:txBody>
      </p:sp>
      <p:sp>
        <p:nvSpPr>
          <p:cNvPr id="3" name="Content Placeholder 2">
            <a:extLst>
              <a:ext uri="{FF2B5EF4-FFF2-40B4-BE49-F238E27FC236}">
                <a16:creationId xmlns:a16="http://schemas.microsoft.com/office/drawing/2014/main" id="{03FBF085-FAF5-14C3-400F-7BFBAEF263DA}"/>
              </a:ext>
            </a:extLst>
          </p:cNvPr>
          <p:cNvSpPr>
            <a:spLocks noGrp="1"/>
          </p:cNvSpPr>
          <p:nvPr>
            <p:ph idx="1"/>
          </p:nvPr>
        </p:nvSpPr>
        <p:spPr>
          <a:xfrm>
            <a:off x="1527948" y="2698127"/>
            <a:ext cx="5607907" cy="2068284"/>
          </a:xfrm>
        </p:spPr>
        <p:txBody>
          <a:bodyPr vert="horz" lIns="91440" tIns="45720" rIns="91440" bIns="45720" rtlCol="0">
            <a:noAutofit/>
          </a:bodyPr>
          <a:lstStyle/>
          <a:p>
            <a:r>
              <a:rPr lang="en-US" dirty="0"/>
              <a:t>The Sun is destined to be transformed into the first of the three superdense bodies created when a star dies, a white dwarf. Billions of years from now, our star will begin to run out of the hydrogen that fuels the nuclear reactions in its core. When most of the hydrogen is gone, the core will get both denser and hotter. This extra heat will cause the Sun's outer layers to expand outward, </a:t>
            </a:r>
          </a:p>
        </p:txBody>
      </p:sp>
    </p:spTree>
    <p:extLst>
      <p:ext uri="{BB962C8B-B14F-4D97-AF65-F5344CB8AC3E}">
        <p14:creationId xmlns:p14="http://schemas.microsoft.com/office/powerpoint/2010/main" val="29747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8FC09E-ABB7-E702-B186-7C72A451A3E4}"/>
              </a:ext>
            </a:extLst>
          </p:cNvPr>
          <p:cNvPicPr>
            <a:picLocks noChangeAspect="1"/>
          </p:cNvPicPr>
          <p:nvPr/>
        </p:nvPicPr>
        <p:blipFill rotWithShape="1">
          <a:blip r:embed="rId2"/>
          <a:srcRect r="2250" b="1"/>
          <a:stretch/>
        </p:blipFill>
        <p:spPr>
          <a:xfrm>
            <a:off x="-1" y="10"/>
            <a:ext cx="12188652" cy="6857990"/>
          </a:xfrm>
          <a:prstGeom prst="rect">
            <a:avLst/>
          </a:prstGeom>
        </p:spPr>
      </p:pic>
      <p:sp>
        <p:nvSpPr>
          <p:cNvPr id="9" name="Rectangle 8">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CE99DAC-10A6-A1E4-1A63-004E2276AF01}"/>
              </a:ext>
            </a:extLst>
          </p:cNvPr>
          <p:cNvSpPr>
            <a:spLocks noGrp="1"/>
          </p:cNvSpPr>
          <p:nvPr>
            <p:ph idx="1"/>
          </p:nvPr>
        </p:nvSpPr>
        <p:spPr>
          <a:xfrm>
            <a:off x="1482213" y="1821426"/>
            <a:ext cx="9601200" cy="3581400"/>
          </a:xfrm>
        </p:spPr>
        <p:txBody>
          <a:bodyPr>
            <a:normAutofit/>
          </a:bodyPr>
          <a:lstStyle/>
          <a:p>
            <a:r>
              <a:rPr lang="en-US" sz="2400" dirty="0">
                <a:solidFill>
                  <a:schemeClr val="bg2"/>
                </a:solidFill>
              </a:rPr>
              <a:t>transforming it into an enormous star hundreds of times bigger than it is now; in fact, its surface will engulf the orbits of Mercury and Venus, destroying those planets, and the surface of Earth (which will then be the innermost planet in the solar system) will be scorched as if in a blast furnace. However, because the Sun's new surface will be stretched and more spread out than before, any given portion of it will be a bit cooler. So the star's color will change from a hot yellow to a cooler red. For this reason such expanded, cooler stars are called red giants.</a:t>
            </a:r>
          </a:p>
        </p:txBody>
      </p:sp>
    </p:spTree>
    <p:extLst>
      <p:ext uri="{BB962C8B-B14F-4D97-AF65-F5344CB8AC3E}">
        <p14:creationId xmlns:p14="http://schemas.microsoft.com/office/powerpoint/2010/main" val="14393506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168</TotalTime>
  <Words>684</Words>
  <Application>Microsoft Office PowerPoint</Application>
  <PresentationFormat>Widescreen</PresentationFormat>
  <Paragraphs>29</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Agency FB</vt:lpstr>
      <vt:lpstr>Calibri</vt:lpstr>
      <vt:lpstr>Franklin Gothic Book</vt:lpstr>
      <vt:lpstr>Crop</vt:lpstr>
      <vt:lpstr>Stellar life cycle</vt:lpstr>
      <vt:lpstr>PowerPoint Presentation</vt:lpstr>
      <vt:lpstr>What are stars? </vt:lpstr>
      <vt:lpstr>BIRTH</vt:lpstr>
      <vt:lpstr>PowerPoint Presentation</vt:lpstr>
      <vt:lpstr>PowerPoint Presentation</vt:lpstr>
      <vt:lpstr>Death </vt:lpstr>
      <vt:lpstr>PowerPoint Presentation</vt:lpstr>
      <vt:lpstr>PowerPoint Presentation</vt:lpstr>
      <vt:lpstr>Step Two: Neutron Stars</vt:lpstr>
      <vt:lpstr>Instant Death on a Neutron Star </vt:lpstr>
      <vt:lpstr>Step Three: Stellar Black Holes</vt:lpstr>
      <vt:lpstr>PowerPoint Presentation</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life cycle</dc:title>
  <dc:creator>shr abelehkoub</dc:creator>
  <cp:lastModifiedBy>shr abelehkoub</cp:lastModifiedBy>
  <cp:revision>2</cp:revision>
  <dcterms:created xsi:type="dcterms:W3CDTF">2022-10-04T16:12:53Z</dcterms:created>
  <dcterms:modified xsi:type="dcterms:W3CDTF">2022-10-04T19:01:22Z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